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sldIdLst>
    <p:sldId id="256" r:id="rId2"/>
    <p:sldId id="257" r:id="rId3"/>
    <p:sldId id="269" r:id="rId4"/>
    <p:sldId id="271" r:id="rId5"/>
    <p:sldId id="270" r:id="rId6"/>
    <p:sldId id="272" r:id="rId7"/>
    <p:sldId id="273" r:id="rId8"/>
    <p:sldId id="261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4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2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4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01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1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2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7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2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2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96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708F8CE-D32D-4419-A995-80B2BBEE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262231"/>
            <a:ext cx="5767544" cy="38422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E0E5DAF-F62C-47D3-8B0B-30B2DCA93634}"/>
              </a:ext>
            </a:extLst>
          </p:cNvPr>
          <p:cNvSpPr txBox="1"/>
          <p:nvPr/>
        </p:nvSpPr>
        <p:spPr>
          <a:xfrm>
            <a:off x="1960880" y="4773629"/>
            <a:ext cx="8270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Variational </a:t>
            </a:r>
            <a:r>
              <a:rPr lang="fr-FR" sz="5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Autoencoders</a:t>
            </a:r>
            <a:endParaRPr lang="fr-FR" sz="5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 2" descr="Une image contenant table, assis, ordinateur&#10;&#10;Description générée automatiquement">
            <a:extLst>
              <a:ext uri="{FF2B5EF4-FFF2-40B4-BE49-F238E27FC236}">
                <a16:creationId xmlns:a16="http://schemas.microsoft.com/office/drawing/2014/main" id="{0B224F75-7782-4FCA-82D8-B9CAC704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677" y="832004"/>
            <a:ext cx="6925323" cy="259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4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40E75-7DE9-4245-89D2-B8B5658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4637"/>
            <a:ext cx="10058400" cy="81070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Limitations of </a:t>
            </a:r>
            <a:r>
              <a:rPr lang="fr-FR" dirty="0" err="1"/>
              <a:t>autoencoders</a:t>
            </a:r>
            <a:r>
              <a:rPr lang="fr-FR" dirty="0"/>
              <a:t> for </a:t>
            </a:r>
            <a:br>
              <a:rPr lang="fr-FR" dirty="0"/>
            </a:br>
            <a:r>
              <a:rPr lang="fr-FR" dirty="0"/>
              <a:t>content </a:t>
            </a:r>
            <a:r>
              <a:rPr lang="fr-FR" dirty="0" err="1"/>
              <a:t>generation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0723B-7BDD-4150-9C67-E436A9B5209C}"/>
              </a:ext>
            </a:extLst>
          </p:cNvPr>
          <p:cNvSpPr/>
          <p:nvPr/>
        </p:nvSpPr>
        <p:spPr>
          <a:xfrm>
            <a:off x="5005580" y="2924583"/>
            <a:ext cx="193040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FD33E0-4E9C-4300-995D-21A956CA6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93" y="2320901"/>
            <a:ext cx="5342807" cy="3081487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65C8F29-DEBE-4B35-9EB4-4B820C4C5932}"/>
              </a:ext>
            </a:extLst>
          </p:cNvPr>
          <p:cNvCxnSpPr/>
          <p:nvPr/>
        </p:nvCxnSpPr>
        <p:spPr>
          <a:xfrm>
            <a:off x="6232124" y="1882066"/>
            <a:ext cx="0" cy="4012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57044EE-C20B-4E1B-AA8F-2BEA012B6E07}"/>
              </a:ext>
            </a:extLst>
          </p:cNvPr>
          <p:cNvSpPr txBox="1"/>
          <p:nvPr/>
        </p:nvSpPr>
        <p:spPr>
          <a:xfrm>
            <a:off x="6578353" y="2503503"/>
            <a:ext cx="46962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latent space is regular enough (well “organized” by the encoder during the training process), we could take a point randomly from the latent space and decode it to get a new content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decoder would then act like the generator of a Generative Adversarial Network.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17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40E75-7DE9-4245-89D2-B8B5658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4637"/>
            <a:ext cx="10058400" cy="81070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Limitations of </a:t>
            </a:r>
            <a:r>
              <a:rPr lang="fr-FR" dirty="0" err="1"/>
              <a:t>autoencoders</a:t>
            </a:r>
            <a:r>
              <a:rPr lang="fr-FR" dirty="0"/>
              <a:t> for </a:t>
            </a:r>
            <a:br>
              <a:rPr lang="fr-FR" dirty="0"/>
            </a:br>
            <a:r>
              <a:rPr lang="fr-FR" dirty="0"/>
              <a:t>content </a:t>
            </a:r>
            <a:r>
              <a:rPr lang="fr-FR" dirty="0" err="1"/>
              <a:t>generation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0723B-7BDD-4150-9C67-E436A9B5209C}"/>
              </a:ext>
            </a:extLst>
          </p:cNvPr>
          <p:cNvSpPr/>
          <p:nvPr/>
        </p:nvSpPr>
        <p:spPr>
          <a:xfrm>
            <a:off x="5005580" y="2924583"/>
            <a:ext cx="193040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AD0103F-6FC9-4CC5-8778-4CE92325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74" y="1920316"/>
            <a:ext cx="8281452" cy="250637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2DCF09-B630-42BD-AF67-3DFFDB13180A}"/>
              </a:ext>
            </a:extLst>
          </p:cNvPr>
          <p:cNvSpPr txBox="1"/>
          <p:nvPr/>
        </p:nvSpPr>
        <p:spPr>
          <a:xfrm>
            <a:off x="1429305" y="4793942"/>
            <a:ext cx="944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Nothing in the task the autoencoder is trained for enforce to get such organization</a:t>
            </a:r>
            <a:br>
              <a:rPr lang="en-US" dirty="0"/>
            </a:br>
            <a:r>
              <a:rPr lang="en-US" b="1" dirty="0"/>
              <a:t>the autoencoder is only trained to encode and decode with as few loss as possible, no matter how the latent space is organized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4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40E75-7DE9-4245-89D2-B8B5658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4637"/>
            <a:ext cx="10058400" cy="81070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Limitations of </a:t>
            </a:r>
            <a:r>
              <a:rPr lang="fr-FR" dirty="0" err="1"/>
              <a:t>autoencoders</a:t>
            </a:r>
            <a:r>
              <a:rPr lang="fr-FR" dirty="0"/>
              <a:t> for </a:t>
            </a:r>
            <a:br>
              <a:rPr lang="fr-FR" dirty="0"/>
            </a:br>
            <a:r>
              <a:rPr lang="fr-FR" dirty="0"/>
              <a:t>content </a:t>
            </a:r>
            <a:r>
              <a:rPr lang="fr-FR" dirty="0" err="1"/>
              <a:t>generation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0723B-7BDD-4150-9C67-E436A9B5209C}"/>
              </a:ext>
            </a:extLst>
          </p:cNvPr>
          <p:cNvSpPr/>
          <p:nvPr/>
        </p:nvSpPr>
        <p:spPr>
          <a:xfrm>
            <a:off x="5005580" y="2924583"/>
            <a:ext cx="193040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BB526B-63A4-4AFE-B12E-A4106BA5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746484"/>
            <a:ext cx="10790855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8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40E75-7DE9-4245-89D2-B8B5658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4637"/>
            <a:ext cx="10058400" cy="81070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Variational</a:t>
            </a:r>
            <a:r>
              <a:rPr lang="fr-FR" dirty="0"/>
              <a:t> </a:t>
            </a:r>
            <a:r>
              <a:rPr lang="en-GB" dirty="0"/>
              <a:t>autoencoders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0723B-7BDD-4150-9C67-E436A9B5209C}"/>
              </a:ext>
            </a:extLst>
          </p:cNvPr>
          <p:cNvSpPr/>
          <p:nvPr/>
        </p:nvSpPr>
        <p:spPr>
          <a:xfrm>
            <a:off x="5005580" y="2924583"/>
            <a:ext cx="193040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831A4C-EA84-432C-B3DA-9E47F5C4BB22}"/>
              </a:ext>
            </a:extLst>
          </p:cNvPr>
          <p:cNvSpPr/>
          <p:nvPr/>
        </p:nvSpPr>
        <p:spPr>
          <a:xfrm>
            <a:off x="982854" y="2924583"/>
            <a:ext cx="103725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defined as being an autoencoder whose training is regularized to avoid overfitting and ensure that the latent space has good properties that enable generative process.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introduce some regularization of the latent space, we proceed to a slight modification of the encoding-decoding process: </a:t>
            </a:r>
            <a:r>
              <a:rPr lang="en-US" b="1" dirty="0"/>
              <a:t>instead of encoding an input as a single point, we encode it as a distribution over the latent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83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40E75-7DE9-4245-89D2-B8B5658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4637"/>
            <a:ext cx="10058400" cy="81070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VAE Training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0723B-7BDD-4150-9C67-E436A9B5209C}"/>
              </a:ext>
            </a:extLst>
          </p:cNvPr>
          <p:cNvSpPr/>
          <p:nvPr/>
        </p:nvSpPr>
        <p:spPr>
          <a:xfrm>
            <a:off x="5005580" y="2924583"/>
            <a:ext cx="193040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E73EAE-E44A-4DB7-A2A5-6FFF98E2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59" y="2183033"/>
            <a:ext cx="11095682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2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40E75-7DE9-4245-89D2-B8B5658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4637"/>
            <a:ext cx="10058400" cy="810704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VAE Loss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0723B-7BDD-4150-9C67-E436A9B5209C}"/>
              </a:ext>
            </a:extLst>
          </p:cNvPr>
          <p:cNvSpPr/>
          <p:nvPr/>
        </p:nvSpPr>
        <p:spPr>
          <a:xfrm>
            <a:off x="5005580" y="2924583"/>
            <a:ext cx="193040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DEF888-9E51-4D4A-840A-71B00348AF8B}"/>
              </a:ext>
            </a:extLst>
          </p:cNvPr>
          <p:cNvSpPr txBox="1"/>
          <p:nvPr/>
        </p:nvSpPr>
        <p:spPr>
          <a:xfrm>
            <a:off x="6710163" y="2293332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loss function that is minimized during the training is composed of 2 parts  :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“reconstruction” term that tends to make the encoding-decoding scheme as reliable as possible (as in a regular autoencoder)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“regularization” term that tends to regularize the organization of the latent space by making the distributions returned by the encoder as close the a standard normal distribution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687A9E-EEF8-49BA-90BF-1301C40F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296" y="2172976"/>
            <a:ext cx="6790008" cy="3749365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EB544A-14F7-4183-A981-377336DB1382}"/>
              </a:ext>
            </a:extLst>
          </p:cNvPr>
          <p:cNvCxnSpPr/>
          <p:nvPr/>
        </p:nvCxnSpPr>
        <p:spPr>
          <a:xfrm>
            <a:off x="6507332" y="1926454"/>
            <a:ext cx="0" cy="39958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E6A98FE-8347-4812-9766-C4B065FFDD62}"/>
              </a:ext>
            </a:extLst>
          </p:cNvPr>
          <p:cNvSpPr txBox="1"/>
          <p:nvPr/>
        </p:nvSpPr>
        <p:spPr>
          <a:xfrm>
            <a:off x="1405632" y="5922341"/>
            <a:ext cx="4279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KL : </a:t>
            </a:r>
            <a:r>
              <a:rPr lang="en-GB" sz="1600" dirty="0" err="1"/>
              <a:t>Kulback-Leibler</a:t>
            </a:r>
            <a:r>
              <a:rPr lang="en-GB" sz="1600" dirty="0"/>
              <a:t> Divergence</a:t>
            </a:r>
          </a:p>
        </p:txBody>
      </p:sp>
    </p:spTree>
    <p:extLst>
      <p:ext uri="{BB962C8B-B14F-4D97-AF65-F5344CB8AC3E}">
        <p14:creationId xmlns:p14="http://schemas.microsoft.com/office/powerpoint/2010/main" val="426898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21A0D-20EC-4692-8D68-1B94AB5C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8971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Example : MNIST </a:t>
            </a:r>
            <a:r>
              <a:rPr lang="fr-FR" dirty="0" err="1"/>
              <a:t>handwritten</a:t>
            </a:r>
            <a:r>
              <a:rPr lang="fr-FR" dirty="0"/>
              <a:t> digit </a:t>
            </a:r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0A1EF5-4D26-44A8-A271-E7B49DB9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63" y="2068844"/>
            <a:ext cx="3627120" cy="362712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90B8DE1-C6DE-4DBA-AAA3-B035ECFF3FD8}"/>
              </a:ext>
            </a:extLst>
          </p:cNvPr>
          <p:cNvSpPr txBox="1"/>
          <p:nvPr/>
        </p:nvSpPr>
        <p:spPr>
          <a:xfrm>
            <a:off x="2410251" y="5710162"/>
            <a:ext cx="16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MNIST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Une image contenant bleu, lumière&#10;&#10;Description générée automatiquement">
            <a:extLst>
              <a:ext uri="{FF2B5EF4-FFF2-40B4-BE49-F238E27FC236}">
                <a16:creationId xmlns:a16="http://schemas.microsoft.com/office/drawing/2014/main" id="{3248FA03-4F66-4FA9-8154-3464A466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82" y="2068844"/>
            <a:ext cx="3647398" cy="3641318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972FCC5-8CE3-40C3-B3BD-4AFE1F6531F0}"/>
              </a:ext>
            </a:extLst>
          </p:cNvPr>
          <p:cNvCxnSpPr/>
          <p:nvPr/>
        </p:nvCxnSpPr>
        <p:spPr>
          <a:xfrm>
            <a:off x="5207401" y="3882404"/>
            <a:ext cx="20859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D0C0331-9DEF-4A88-ABAB-D3DBE9811023}"/>
              </a:ext>
            </a:extLst>
          </p:cNvPr>
          <p:cNvSpPr txBox="1"/>
          <p:nvPr/>
        </p:nvSpPr>
        <p:spPr>
          <a:xfrm>
            <a:off x="5539666" y="3032594"/>
            <a:ext cx="145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Content </a:t>
            </a:r>
          </a:p>
          <a:p>
            <a:pPr algn="ctr"/>
            <a:r>
              <a:rPr lang="en-GB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68656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6B1A6C5-EDBB-420E-9021-91EEC8E1BAD5}"/>
              </a:ext>
            </a:extLst>
          </p:cNvPr>
          <p:cNvSpPr txBox="1"/>
          <p:nvPr/>
        </p:nvSpPr>
        <p:spPr>
          <a:xfrm>
            <a:off x="1197264" y="2517651"/>
            <a:ext cx="469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ABF809-EFAC-4485-B460-AEF1B140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094" y="137003"/>
            <a:ext cx="5465704" cy="59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81434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1059</TotalTime>
  <Words>278</Words>
  <Application>Microsoft Office PowerPoint</Application>
  <PresentationFormat>Grand écran</PresentationFormat>
  <Paragraphs>22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Rétrospective</vt:lpstr>
      <vt:lpstr>Présentation PowerPoint</vt:lpstr>
      <vt:lpstr>Limitations of autoencoders for  content generation</vt:lpstr>
      <vt:lpstr>Limitations of autoencoders for  content generation</vt:lpstr>
      <vt:lpstr>Limitations of autoencoders for  content generation</vt:lpstr>
      <vt:lpstr>Variational autoencoders</vt:lpstr>
      <vt:lpstr>VAE Training</vt:lpstr>
      <vt:lpstr>VAE Loss</vt:lpstr>
      <vt:lpstr>Example : MNIST handwritten digit dataset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ISEN</dc:creator>
  <cp:lastModifiedBy>louis hochart</cp:lastModifiedBy>
  <cp:revision>68</cp:revision>
  <dcterms:created xsi:type="dcterms:W3CDTF">2018-12-01T17:00:13Z</dcterms:created>
  <dcterms:modified xsi:type="dcterms:W3CDTF">2020-02-06T17:49:35Z</dcterms:modified>
</cp:coreProperties>
</file>